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5" r:id="rId4"/>
    <p:sldId id="263" r:id="rId5"/>
    <p:sldId id="264" r:id="rId6"/>
    <p:sldId id="257" r:id="rId7"/>
    <p:sldId id="258" r:id="rId8"/>
    <p:sldId id="259" r:id="rId9"/>
    <p:sldId id="260" r:id="rId10"/>
    <p:sldId id="261" r:id="rId11"/>
    <p:sldId id="262" r:id="rId12"/>
    <p:sldId id="269" r:id="rId13"/>
    <p:sldId id="267"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4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51D86D-E563-44D0-B498-09BAE41DA63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D86D-E563-44D0-B498-09BAE41DA6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251D86D-E563-44D0-B498-09BAE41DA63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251D86D-E563-44D0-B498-09BAE41DA63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51D86D-E563-44D0-B498-09BAE41DA63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718AAB2-1DC9-4EC6-A943-9A1A98D0EAFA}"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D86D-E563-44D0-B498-09BAE41DA63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251D86D-E563-44D0-B498-09BAE41DA63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251D86D-E563-44D0-B498-09BAE41DA6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251D86D-E563-44D0-B498-09BAE41DA6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251D86D-E563-44D0-B498-09BAE41DA63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718AAB2-1DC9-4EC6-A943-9A1A98D0EAFA}" type="datetimeFigureOut">
              <a:rPr lang="en-US" smtClean="0"/>
              <a:pPr/>
              <a:t>10/23/2013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251D86D-E563-44D0-B498-09BAE41DA63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718AAB2-1DC9-4EC6-A943-9A1A98D0EAFA}" type="datetimeFigureOut">
              <a:rPr lang="en-US" smtClean="0"/>
              <a:pPr/>
              <a:t>10/23/2013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718AAB2-1DC9-4EC6-A943-9A1A98D0EAFA}" type="datetimeFigureOut">
              <a:rPr lang="en-US" smtClean="0"/>
              <a:pPr/>
              <a:t>10/23/2013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251D86D-E563-44D0-B498-09BAE41DA63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599" y="2667000"/>
            <a:ext cx="6400800" cy="3276600"/>
          </a:xfrm>
        </p:spPr>
        <p:txBody>
          <a:bodyPr/>
          <a:lstStyle/>
          <a:p>
            <a:endParaRPr lang="en-US" dirty="0"/>
          </a:p>
        </p:txBody>
      </p:sp>
      <p:sp>
        <p:nvSpPr>
          <p:cNvPr id="2" name="Title 1"/>
          <p:cNvSpPr>
            <a:spLocks noGrp="1"/>
          </p:cNvSpPr>
          <p:nvPr>
            <p:ph type="ctrTitle"/>
          </p:nvPr>
        </p:nvSpPr>
        <p:spPr/>
        <p:txBody>
          <a:bodyPr>
            <a:normAutofit/>
          </a:bodyPr>
          <a:lstStyle/>
          <a:p>
            <a:r>
              <a:rPr lang="en-US" sz="6000" dirty="0" smtClean="0"/>
              <a:t>Life Balance</a:t>
            </a:r>
            <a:endParaRPr lang="en-US" sz="6000" dirty="0"/>
          </a:p>
        </p:txBody>
      </p:sp>
      <p:pic>
        <p:nvPicPr>
          <p:cNvPr id="1026" name="Picture 2" descr="C:\Users\Aliza\AppData\Local\Microsoft\Windows\Temporary Internet Files\Content.IE5\ABS1WAFC\MC90023821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3048000"/>
            <a:ext cx="3214974" cy="2866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632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Mind-Intellectual </a:t>
            </a:r>
            <a:endParaRPr lang="en-US" sz="5400" dirty="0"/>
          </a:p>
        </p:txBody>
      </p:sp>
      <p:sp>
        <p:nvSpPr>
          <p:cNvPr id="3" name="Content Placeholder 2"/>
          <p:cNvSpPr>
            <a:spLocks noGrp="1"/>
          </p:cNvSpPr>
          <p:nvPr>
            <p:ph sz="quarter" idx="1"/>
          </p:nvPr>
        </p:nvSpPr>
        <p:spPr/>
        <p:txBody>
          <a:bodyPr/>
          <a:lstStyle/>
          <a:p>
            <a:r>
              <a:rPr lang="en-US" sz="4000" dirty="0" smtClean="0"/>
              <a:t>Growth and Development</a:t>
            </a:r>
          </a:p>
          <a:p>
            <a:r>
              <a:rPr lang="en-US" sz="4000" dirty="0" smtClean="0"/>
              <a:t>Learning</a:t>
            </a:r>
          </a:p>
          <a:p>
            <a:r>
              <a:rPr lang="en-US" sz="4000" dirty="0" smtClean="0"/>
              <a:t>Understanding</a:t>
            </a:r>
          </a:p>
          <a:p>
            <a:endParaRPr lang="en-US" dirty="0"/>
          </a:p>
        </p:txBody>
      </p:sp>
    </p:spTree>
    <p:extLst>
      <p:ext uri="{BB962C8B-B14F-4D97-AF65-F5344CB8AC3E}">
        <p14:creationId xmlns:p14="http://schemas.microsoft.com/office/powerpoint/2010/main" xmlns="" val="205169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500" smtClean="0"/>
              <a:t>Spirit-Soul</a:t>
            </a:r>
            <a:endParaRPr lang="en-US" sz="5500"/>
          </a:p>
        </p:txBody>
      </p:sp>
      <p:sp>
        <p:nvSpPr>
          <p:cNvPr id="3" name="Content Placeholder 2"/>
          <p:cNvSpPr>
            <a:spLocks noGrp="1"/>
          </p:cNvSpPr>
          <p:nvPr>
            <p:ph sz="quarter" idx="1"/>
          </p:nvPr>
        </p:nvSpPr>
        <p:spPr/>
        <p:txBody>
          <a:bodyPr>
            <a:normAutofit/>
          </a:bodyPr>
          <a:lstStyle/>
          <a:p>
            <a:r>
              <a:rPr lang="en-US" sz="3600" smtClean="0"/>
              <a:t>Connecting to Hashem</a:t>
            </a:r>
          </a:p>
          <a:p>
            <a:r>
              <a:rPr lang="en-US" sz="3600" smtClean="0"/>
              <a:t>Role Modeling connection to Hashem</a:t>
            </a:r>
          </a:p>
          <a:p>
            <a:r>
              <a:rPr lang="en-US" sz="3600" smtClean="0"/>
              <a:t>Helping others connect to Hashem</a:t>
            </a:r>
            <a:endParaRPr lang="en-US" sz="3600"/>
          </a:p>
        </p:txBody>
      </p:sp>
    </p:spTree>
    <p:extLst>
      <p:ext uri="{BB962C8B-B14F-4D97-AF65-F5344CB8AC3E}">
        <p14:creationId xmlns:p14="http://schemas.microsoft.com/office/powerpoint/2010/main" xmlns="" val="201845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t>
            </a:r>
            <a:r>
              <a:rPr lang="en-US" dirty="0" err="1" smtClean="0"/>
              <a:t>tefillah</a:t>
            </a:r>
            <a:endParaRPr lang="en-US" dirty="0"/>
          </a:p>
        </p:txBody>
      </p:sp>
      <p:sp>
        <p:nvSpPr>
          <p:cNvPr id="3" name="Content Placeholder 2"/>
          <p:cNvSpPr>
            <a:spLocks noGrp="1"/>
          </p:cNvSpPr>
          <p:nvPr>
            <p:ph sz="quarter" idx="1"/>
          </p:nvPr>
        </p:nvSpPr>
        <p:spPr/>
        <p:txBody>
          <a:bodyPr/>
          <a:lstStyle/>
          <a:p>
            <a:r>
              <a:rPr lang="en-US" dirty="0" smtClean="0"/>
              <a:t>Learn</a:t>
            </a:r>
          </a:p>
          <a:p>
            <a:r>
              <a:rPr lang="en-US" dirty="0" smtClean="0"/>
              <a:t>Understand</a:t>
            </a:r>
          </a:p>
          <a:p>
            <a:r>
              <a:rPr lang="en-US" dirty="0" smtClean="0"/>
              <a:t>Remember</a:t>
            </a:r>
          </a:p>
          <a:p>
            <a:r>
              <a:rPr lang="en-US" dirty="0" smtClean="0"/>
              <a:t>Live </a:t>
            </a:r>
          </a:p>
          <a:p>
            <a:r>
              <a:rPr lang="en-US" dirty="0" smtClean="0"/>
              <a:t>Shine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Rambam Hilchot De’ot Chapter 1</a:t>
            </a:r>
            <a:endParaRPr lang="en-US"/>
          </a:p>
        </p:txBody>
      </p:sp>
      <p:sp>
        <p:nvSpPr>
          <p:cNvPr id="3" name="Content Placeholder 2"/>
          <p:cNvSpPr>
            <a:spLocks noGrp="1"/>
          </p:cNvSpPr>
          <p:nvPr>
            <p:ph sz="quarter" idx="1"/>
          </p:nvPr>
        </p:nvSpPr>
        <p:spPr/>
        <p:txBody>
          <a:bodyPr>
            <a:normAutofit fontScale="92500" lnSpcReduction="20000"/>
          </a:bodyPr>
          <a:lstStyle/>
          <a:p>
            <a:r>
              <a:rPr lang="en-US" b="1" smtClean="0"/>
              <a:t>Halacha 2  </a:t>
            </a:r>
            <a:r>
              <a:rPr lang="en-US" smtClean="0"/>
              <a:t>Between each trait and the [contrasting] trait at the other extreme, there are intermediate points, each distant from the other.</a:t>
            </a:r>
          </a:p>
          <a:p>
            <a:pPr>
              <a:buNone/>
            </a:pPr>
            <a:r>
              <a:rPr lang="en-US" smtClean="0"/>
              <a:t>   With regard to all the traits: a man has some from the beginning of his conception, in accordance with his bodily nature. Some are appropriate to a person's nature and will [therefore] be acquired more easily than other traits. Some traits he does not have from birth. He may have learned them from others, or turned to them on his own. This may have come as a result of his own thoughts, or because he heard that this was a proper trait for him, which he ought to attain. [Therefore,] he accustomed himself to it until it became a part of himself.</a:t>
            </a:r>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Hilchot De’ot Chapter 1</a:t>
            </a:r>
            <a:endParaRPr lang="en-US"/>
          </a:p>
        </p:txBody>
      </p:sp>
      <p:sp>
        <p:nvSpPr>
          <p:cNvPr id="3" name="Content Placeholder 2"/>
          <p:cNvSpPr>
            <a:spLocks noGrp="1"/>
          </p:cNvSpPr>
          <p:nvPr>
            <p:ph sz="quarter" idx="1"/>
          </p:nvPr>
        </p:nvSpPr>
        <p:spPr/>
        <p:txBody>
          <a:bodyPr/>
          <a:lstStyle/>
          <a:p>
            <a:r>
              <a:rPr lang="en-US" b="1" smtClean="0"/>
              <a:t>Halacha 4  </a:t>
            </a:r>
            <a:r>
              <a:rPr lang="en-US" smtClean="0"/>
              <a:t>The straight path: This [involves discovering] the midpoint temperament of each and every trait that man possesses [within his personality.] This refers to the trait which is equidistant from either of the extremes, without being close to either of them.</a:t>
            </a:r>
          </a:p>
          <a:p>
            <a:pPr>
              <a:buNone/>
            </a:pPr>
            <a:r>
              <a:rPr lang="en-US" smtClean="0"/>
              <a:t>   Therefore, the early Sages instructed a man to evaluate his traits, to calculate them and to direct them along the middle path, so that he will be sound {of body}.</a:t>
            </a: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sz="quarter" idx="1"/>
          </p:nvPr>
        </p:nvSpPr>
        <p:spPr/>
        <p:txBody>
          <a:bodyPr/>
          <a:lstStyle/>
          <a:p>
            <a:r>
              <a:rPr lang="en-US" dirty="0" smtClean="0"/>
              <a:t>Body</a:t>
            </a:r>
          </a:p>
          <a:p>
            <a:r>
              <a:rPr lang="en-US" dirty="0" smtClean="0"/>
              <a:t>Mind</a:t>
            </a:r>
          </a:p>
          <a:p>
            <a:r>
              <a:rPr lang="en-US" dirty="0" smtClean="0"/>
              <a:t>Heart</a:t>
            </a:r>
          </a:p>
          <a:p>
            <a:r>
              <a:rPr lang="en-US" dirty="0" smtClean="0"/>
              <a:t>Soul</a:t>
            </a:r>
          </a:p>
          <a:p>
            <a:endParaRPr lang="en-US" dirty="0"/>
          </a:p>
        </p:txBody>
      </p:sp>
      <p:pic>
        <p:nvPicPr>
          <p:cNvPr id="1026" name="Picture 2" descr="C:\Users\Daniel\AppData\Local\Microsoft\Windows\Temporary Internet Files\Content.IE5\K6DAC207\MC910217096[1].wmf"/>
          <p:cNvPicPr>
            <a:picLocks noChangeAspect="1" noChangeArrowheads="1"/>
          </p:cNvPicPr>
          <p:nvPr/>
        </p:nvPicPr>
        <p:blipFill>
          <a:blip r:embed="rId2" cstate="print"/>
          <a:srcRect/>
          <a:stretch>
            <a:fillRect/>
          </a:stretch>
        </p:blipFill>
        <p:spPr bwMode="auto">
          <a:xfrm>
            <a:off x="3653485" y="2560777"/>
            <a:ext cx="1837030" cy="173644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Meditation</a:t>
            </a:r>
            <a:endParaRPr lang="en-US" dirty="0"/>
          </a:p>
        </p:txBody>
      </p:sp>
      <p:sp>
        <p:nvSpPr>
          <p:cNvPr id="3" name="Content Placeholder 2"/>
          <p:cNvSpPr>
            <a:spLocks noGrp="1"/>
          </p:cNvSpPr>
          <p:nvPr>
            <p:ph sz="quarter" idx="1"/>
          </p:nvPr>
        </p:nvSpPr>
        <p:spPr/>
        <p:txBody>
          <a:bodyPr/>
          <a:lstStyle/>
          <a:p>
            <a:endParaRPr lang="en-US"/>
          </a:p>
        </p:txBody>
      </p:sp>
      <p:pic>
        <p:nvPicPr>
          <p:cNvPr id="2051" name="Picture 3" descr="C:\Users\Daniel\AppData\Local\Microsoft\Windows\Temporary Internet Files\Content.IE5\UGNKA6Q3\MC900441379[1].png"/>
          <p:cNvPicPr>
            <a:picLocks noChangeAspect="1" noChangeArrowheads="1"/>
          </p:cNvPicPr>
          <p:nvPr/>
        </p:nvPicPr>
        <p:blipFill>
          <a:blip r:embed="rId2" cstate="print"/>
          <a:srcRect/>
          <a:stretch>
            <a:fillRect/>
          </a:stretch>
        </p:blipFill>
        <p:spPr bwMode="auto">
          <a:xfrm>
            <a:off x="3048000" y="2667000"/>
            <a:ext cx="2743200" cy="2743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Dreams</a:t>
            </a:r>
            <a:endParaRPr lang="en-US" sz="5400" dirty="0"/>
          </a:p>
        </p:txBody>
      </p:sp>
      <p:pic>
        <p:nvPicPr>
          <p:cNvPr id="3074" name="Picture 2" descr="C:\Users\Aliza\AppData\Local\Microsoft\Windows\Temporary Internet Files\Content.IE5\KJOZR7S7\MC900200425[1].wmf"/>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133600"/>
            <a:ext cx="4221132"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3031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Wishes</a:t>
            </a:r>
            <a:endParaRPr lang="en-US" sz="5400" dirty="0"/>
          </a:p>
        </p:txBody>
      </p:sp>
      <p:pic>
        <p:nvPicPr>
          <p:cNvPr id="2050" name="Picture 2" descr="C:\Users\Aliza\AppData\Local\Microsoft\Windows\Temporary Internet Files\Content.IE5\ABS1WAFC\MP900431025[1].jpg"/>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600200"/>
            <a:ext cx="469255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104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Reach</a:t>
            </a:r>
            <a:endParaRPr lang="en-US" sz="5400" dirty="0"/>
          </a:p>
        </p:txBody>
      </p:sp>
      <p:pic>
        <p:nvPicPr>
          <p:cNvPr id="1026" name="Picture 2" descr="C:\Users\Aliza\AppData\Local\Microsoft\Windows\Temporary Internet Files\Content.IE5\XN7JSAC9\MP900398819[1].jpg"/>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1752600"/>
            <a:ext cx="3918857"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31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Goals</a:t>
            </a:r>
            <a:endParaRPr lang="en-US" sz="5400" dirty="0"/>
          </a:p>
        </p:txBody>
      </p:sp>
      <p:sp>
        <p:nvSpPr>
          <p:cNvPr id="3" name="Content Placeholder 2"/>
          <p:cNvSpPr>
            <a:spLocks noGrp="1"/>
          </p:cNvSpPr>
          <p:nvPr>
            <p:ph sz="quarter" idx="1"/>
          </p:nvPr>
        </p:nvSpPr>
        <p:spPr/>
        <p:txBody>
          <a:bodyPr>
            <a:normAutofit lnSpcReduction="10000"/>
          </a:bodyPr>
          <a:lstStyle/>
          <a:p>
            <a:r>
              <a:rPr lang="en-US" smtClean="0"/>
              <a:t>Microgoals-Milestones</a:t>
            </a:r>
            <a:endParaRPr lang="en-US" dirty="0" smtClean="0"/>
          </a:p>
          <a:p>
            <a:pPr>
              <a:buNone/>
            </a:pPr>
            <a:endParaRPr lang="en-US" smtClean="0"/>
          </a:p>
          <a:p>
            <a:r>
              <a:rPr lang="en-US" smtClean="0"/>
              <a:t>Vibrant Community</a:t>
            </a:r>
          </a:p>
          <a:p>
            <a:pPr marL="788670" lvl="1" indent="-514350">
              <a:buFont typeface="+mj-lt"/>
              <a:buAutoNum type="arabicPeriod"/>
            </a:pPr>
            <a:r>
              <a:rPr lang="en-US" smtClean="0"/>
              <a:t>Bikkur cholim</a:t>
            </a:r>
          </a:p>
          <a:p>
            <a:pPr marL="788670" lvl="1" indent="-514350">
              <a:buFont typeface="+mj-lt"/>
              <a:buAutoNum type="arabicPeriod"/>
            </a:pPr>
            <a:r>
              <a:rPr lang="en-US" smtClean="0"/>
              <a:t>Chevrah kadisha</a:t>
            </a:r>
          </a:p>
          <a:p>
            <a:pPr marL="788670" lvl="1" indent="-514350">
              <a:buFont typeface="+mj-lt"/>
              <a:buAutoNum type="arabicPeriod"/>
            </a:pPr>
            <a:r>
              <a:rPr lang="en-US" smtClean="0"/>
              <a:t>School</a:t>
            </a:r>
          </a:p>
          <a:p>
            <a:pPr marL="788670" lvl="1" indent="-514350">
              <a:buFont typeface="+mj-lt"/>
              <a:buAutoNum type="arabicPeriod"/>
            </a:pPr>
            <a:r>
              <a:rPr lang="en-US" smtClean="0"/>
              <a:t>Kosher food</a:t>
            </a:r>
          </a:p>
          <a:p>
            <a:pPr marL="788670" lvl="1" indent="-514350">
              <a:buFont typeface="+mj-lt"/>
              <a:buAutoNum type="arabicPeriod"/>
            </a:pPr>
            <a:r>
              <a:rPr lang="en-US" smtClean="0"/>
              <a:t>Shul</a:t>
            </a:r>
          </a:p>
          <a:p>
            <a:pPr marL="788670" lvl="1" indent="-514350">
              <a:buFont typeface="+mj-lt"/>
              <a:buAutoNum type="arabicPeriod"/>
            </a:pPr>
            <a:r>
              <a:rPr lang="en-US" smtClean="0"/>
              <a:t>Mikvah</a:t>
            </a:r>
          </a:p>
          <a:p>
            <a:pPr marL="788670" lvl="1" indent="-514350">
              <a:buFont typeface="+mj-lt"/>
              <a:buAutoNum type="arabicPeriod"/>
            </a:pPr>
            <a:r>
              <a:rPr lang="en-US" smtClean="0"/>
              <a:t>Learning  for adults at their levels</a:t>
            </a:r>
          </a:p>
          <a:p>
            <a:pPr marL="788670" lvl="1" indent="-514350">
              <a:buFont typeface="+mj-lt"/>
              <a:buAutoNum type="arabicPeriod"/>
            </a:pPr>
            <a:r>
              <a:rPr lang="en-US" smtClean="0"/>
              <a:t>Gamachs, chesed organizations</a:t>
            </a:r>
          </a:p>
          <a:p>
            <a:endParaRPr lang="en-US" dirty="0"/>
          </a:p>
        </p:txBody>
      </p:sp>
    </p:spTree>
    <p:extLst>
      <p:ext uri="{BB962C8B-B14F-4D97-AF65-F5344CB8AC3E}">
        <p14:creationId xmlns:p14="http://schemas.microsoft.com/office/powerpoint/2010/main" xmlns="" val="1117356347"/>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 and Among</a:t>
            </a:r>
            <a:endParaRPr lang="en-US" dirty="0"/>
          </a:p>
        </p:txBody>
      </p:sp>
      <p:pic>
        <p:nvPicPr>
          <p:cNvPr id="2050" name="Picture 2" descr="C:\Users\Aliza\AppData\Local\Microsoft\Windows\Temporary Internet Files\Content.IE5\VNSOKCVN\MC900437858[1].wmf"/>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2743200"/>
            <a:ext cx="1524000" cy="234865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liza\AppData\Local\Microsoft\Windows\Temporary Internet Files\Content.IE5\KJOZR7S7\MC90018758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590800"/>
            <a:ext cx="2133600" cy="2511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961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Whole Person Paradigm</a:t>
            </a:r>
            <a:endParaRPr lang="en-US" sz="5400" dirty="0"/>
          </a:p>
        </p:txBody>
      </p:sp>
      <p:sp>
        <p:nvSpPr>
          <p:cNvPr id="3" name="Content Placeholder 2"/>
          <p:cNvSpPr>
            <a:spLocks noGrp="1"/>
          </p:cNvSpPr>
          <p:nvPr>
            <p:ph sz="quarter" idx="1"/>
          </p:nvPr>
        </p:nvSpPr>
        <p:spPr/>
        <p:txBody>
          <a:bodyPr>
            <a:normAutofit/>
          </a:bodyPr>
          <a:lstStyle/>
          <a:p>
            <a:r>
              <a:rPr lang="en-US" sz="4400" dirty="0" smtClean="0"/>
              <a:t>Mind</a:t>
            </a:r>
          </a:p>
          <a:p>
            <a:r>
              <a:rPr lang="en-US" sz="4400" dirty="0" smtClean="0"/>
              <a:t>Heart</a:t>
            </a:r>
          </a:p>
          <a:p>
            <a:r>
              <a:rPr lang="en-US" sz="4400" dirty="0" smtClean="0"/>
              <a:t>Body</a:t>
            </a:r>
          </a:p>
          <a:p>
            <a:r>
              <a:rPr lang="en-US" sz="4400" smtClean="0"/>
              <a:t>Spirit</a:t>
            </a:r>
            <a:endParaRPr lang="en-US" sz="4400" dirty="0" smtClean="0"/>
          </a:p>
        </p:txBody>
      </p:sp>
    </p:spTree>
    <p:extLst>
      <p:ext uri="{BB962C8B-B14F-4D97-AF65-F5344CB8AC3E}">
        <p14:creationId xmlns:p14="http://schemas.microsoft.com/office/powerpoint/2010/main" xmlns="" val="421073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smtClean="0"/>
              <a:t>Body-Physical</a:t>
            </a:r>
            <a:endParaRPr lang="en-US" sz="5400" dirty="0"/>
          </a:p>
        </p:txBody>
      </p:sp>
      <p:sp>
        <p:nvSpPr>
          <p:cNvPr id="3" name="Content Placeholder 2"/>
          <p:cNvSpPr>
            <a:spLocks noGrp="1"/>
          </p:cNvSpPr>
          <p:nvPr>
            <p:ph sz="quarter" idx="1"/>
          </p:nvPr>
        </p:nvSpPr>
        <p:spPr/>
        <p:txBody>
          <a:bodyPr/>
          <a:lstStyle/>
          <a:p>
            <a:r>
              <a:rPr lang="en-US" dirty="0" smtClean="0"/>
              <a:t>Body</a:t>
            </a:r>
          </a:p>
          <a:p>
            <a:pPr marL="731520" lvl="1" indent="-457200">
              <a:buFont typeface="+mj-lt"/>
              <a:buAutoNum type="arabicPeriod"/>
            </a:pPr>
            <a:r>
              <a:rPr lang="en-US" dirty="0" smtClean="0"/>
              <a:t>Health </a:t>
            </a:r>
          </a:p>
          <a:p>
            <a:pPr marL="731520" lvl="1" indent="-457200">
              <a:buFont typeface="+mj-lt"/>
              <a:buAutoNum type="arabicPeriod"/>
            </a:pPr>
            <a:r>
              <a:rPr lang="en-US" dirty="0" smtClean="0"/>
              <a:t>strength </a:t>
            </a:r>
          </a:p>
          <a:p>
            <a:pPr marL="731520" lvl="1" indent="-457200">
              <a:buFont typeface="+mj-lt"/>
              <a:buAutoNum type="arabicPeriod"/>
            </a:pPr>
            <a:r>
              <a:rPr lang="en-US" dirty="0" err="1" smtClean="0"/>
              <a:t>appearence</a:t>
            </a:r>
            <a:endParaRPr lang="en-US" dirty="0" smtClean="0"/>
          </a:p>
          <a:p>
            <a:r>
              <a:rPr lang="en-US" dirty="0" smtClean="0"/>
              <a:t>Income</a:t>
            </a:r>
          </a:p>
          <a:p>
            <a:r>
              <a:rPr lang="en-US" dirty="0" smtClean="0"/>
              <a:t>Belongings</a:t>
            </a:r>
          </a:p>
          <a:p>
            <a:pPr marL="788670" lvl="1" indent="-514350">
              <a:buFont typeface="+mj-lt"/>
              <a:buAutoNum type="arabicPeriod"/>
            </a:pPr>
            <a:r>
              <a:rPr lang="en-US" dirty="0" smtClean="0"/>
              <a:t>Home</a:t>
            </a:r>
          </a:p>
          <a:p>
            <a:pPr marL="788670" lvl="1" indent="-514350">
              <a:buFont typeface="+mj-lt"/>
              <a:buAutoNum type="arabicPeriod"/>
            </a:pPr>
            <a:r>
              <a:rPr lang="en-US" smtClean="0"/>
              <a:t>Tools </a:t>
            </a:r>
          </a:p>
          <a:p>
            <a:pPr marL="514350" indent="-514350"/>
            <a:r>
              <a:rPr lang="en-US" smtClean="0"/>
              <a:t>Surroundings </a:t>
            </a:r>
          </a:p>
          <a:p>
            <a:pPr marL="788670" lvl="1" indent="-514350">
              <a:buFont typeface="+mj-lt"/>
              <a:buAutoNum type="arabicPeriod"/>
            </a:pPr>
            <a:r>
              <a:rPr lang="en-US" smtClean="0"/>
              <a:t>Yard, community, enviornment etc.</a:t>
            </a:r>
          </a:p>
        </p:txBody>
      </p:sp>
    </p:spTree>
    <p:extLst>
      <p:ext uri="{BB962C8B-B14F-4D97-AF65-F5344CB8AC3E}">
        <p14:creationId xmlns:p14="http://schemas.microsoft.com/office/powerpoint/2010/main" xmlns="" val="127529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Heart-Emotional</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Relationships</a:t>
            </a:r>
          </a:p>
          <a:p>
            <a:pPr marL="788670" lvl="1" indent="-514350">
              <a:buFont typeface="+mj-lt"/>
              <a:buAutoNum type="arabicPeriod"/>
            </a:pPr>
            <a:r>
              <a:rPr lang="en-US" dirty="0" smtClean="0"/>
              <a:t>Self</a:t>
            </a:r>
          </a:p>
          <a:p>
            <a:pPr marL="788670" lvl="1" indent="-514350">
              <a:buFont typeface="+mj-lt"/>
              <a:buAutoNum type="arabicPeriod"/>
            </a:pPr>
            <a:r>
              <a:rPr lang="en-US" dirty="0" smtClean="0"/>
              <a:t>Spouse </a:t>
            </a:r>
            <a:r>
              <a:rPr lang="en-US" smtClean="0"/>
              <a:t>or SO</a:t>
            </a:r>
            <a:endParaRPr lang="en-US" dirty="0" smtClean="0"/>
          </a:p>
          <a:p>
            <a:pPr marL="788670" lvl="1" indent="-514350">
              <a:buFont typeface="+mj-lt"/>
              <a:buAutoNum type="arabicPeriod"/>
            </a:pPr>
            <a:r>
              <a:rPr lang="en-US" dirty="0" smtClean="0"/>
              <a:t>Children </a:t>
            </a:r>
          </a:p>
          <a:p>
            <a:pPr marL="788670" lvl="1" indent="-514350">
              <a:buFont typeface="+mj-lt"/>
              <a:buAutoNum type="arabicPeriod"/>
            </a:pPr>
            <a:r>
              <a:rPr lang="en-US" dirty="0" smtClean="0"/>
              <a:t>Parents</a:t>
            </a:r>
          </a:p>
          <a:p>
            <a:pPr marL="788670" lvl="1" indent="-514350">
              <a:buFont typeface="+mj-lt"/>
              <a:buAutoNum type="arabicPeriod"/>
            </a:pPr>
            <a:r>
              <a:rPr lang="en-US" dirty="0" smtClean="0"/>
              <a:t>Siblings</a:t>
            </a:r>
          </a:p>
          <a:p>
            <a:pPr marL="788670" lvl="1" indent="-514350">
              <a:buFont typeface="+mj-lt"/>
              <a:buAutoNum type="arabicPeriod"/>
            </a:pPr>
            <a:r>
              <a:rPr lang="en-US" dirty="0" smtClean="0"/>
              <a:t>Friends</a:t>
            </a:r>
          </a:p>
          <a:p>
            <a:pPr marL="788670" lvl="1" indent="-514350">
              <a:buFont typeface="+mj-lt"/>
              <a:buAutoNum type="arabicPeriod"/>
            </a:pPr>
            <a:r>
              <a:rPr lang="en-US" dirty="0" smtClean="0"/>
              <a:t>Colleagues</a:t>
            </a:r>
          </a:p>
          <a:p>
            <a:pPr marL="788670" lvl="1" indent="-514350">
              <a:buFont typeface="+mj-lt"/>
              <a:buAutoNum type="arabicPeriod"/>
            </a:pPr>
            <a:r>
              <a:rPr lang="en-US" dirty="0" smtClean="0"/>
              <a:t>Community members </a:t>
            </a:r>
          </a:p>
          <a:p>
            <a:pPr marL="788670" lvl="1" indent="-514350">
              <a:buFont typeface="+mj-lt"/>
              <a:buAutoNum type="arabicPeriod"/>
            </a:pPr>
            <a:r>
              <a:rPr lang="en-US" dirty="0" smtClean="0"/>
              <a:t>World  </a:t>
            </a:r>
          </a:p>
          <a:p>
            <a:pPr marL="0" indent="0"/>
            <a:r>
              <a:rPr lang="en-US" smtClean="0"/>
              <a:t>Feelings</a:t>
            </a:r>
            <a:endParaRPr lang="en-US" dirty="0" smtClean="0"/>
          </a:p>
        </p:txBody>
      </p:sp>
    </p:spTree>
    <p:extLst>
      <p:ext uri="{BB962C8B-B14F-4D97-AF65-F5344CB8AC3E}">
        <p14:creationId xmlns:p14="http://schemas.microsoft.com/office/powerpoint/2010/main" xmlns="" val="36458248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433</TotalTime>
  <Words>342</Words>
  <Application>Microsoft Office PowerPoint</Application>
  <PresentationFormat>On-screen Show (4:3)</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Life Balance</vt:lpstr>
      <vt:lpstr>Dreams</vt:lpstr>
      <vt:lpstr>Wishes</vt:lpstr>
      <vt:lpstr>Reach</vt:lpstr>
      <vt:lpstr>Goals</vt:lpstr>
      <vt:lpstr>Within and Among</vt:lpstr>
      <vt:lpstr>Whole Person Paradigm</vt:lpstr>
      <vt:lpstr>Body-Physical</vt:lpstr>
      <vt:lpstr>Heart-Emotional</vt:lpstr>
      <vt:lpstr>Mind-Intellectual </vt:lpstr>
      <vt:lpstr>Spirit-Soul</vt:lpstr>
      <vt:lpstr>My tefillah</vt:lpstr>
      <vt:lpstr>Rambam Hilchot De’ot Chapter 1</vt:lpstr>
      <vt:lpstr>Hilchot De’ot Chapter 1</vt:lpstr>
      <vt:lpstr>Balance</vt:lpstr>
      <vt:lpstr>Meditation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Balance</dc:title>
  <dc:creator>Aliza</dc:creator>
  <cp:lastModifiedBy>Reuven Handler</cp:lastModifiedBy>
  <cp:revision>12</cp:revision>
  <dcterms:created xsi:type="dcterms:W3CDTF">2013-10-21T21:42:04Z</dcterms:created>
  <dcterms:modified xsi:type="dcterms:W3CDTF">2013-10-23T17:59:17Z</dcterms:modified>
</cp:coreProperties>
</file>