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10/9/2013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10/9/2013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biteoftorah.com/roadmap-to-the-real-you.html" TargetMode="External"/><Relationship Id="rId2" Type="http://schemas.openxmlformats.org/officeDocument/2006/relationships/hyperlink" Target="mailto:alizabulow@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Roadmap to the Ideal You</a:t>
            </a:r>
            <a:endParaRPr lang="en-US" dirty="0"/>
          </a:p>
        </p:txBody>
      </p:sp>
      <p:sp>
        <p:nvSpPr>
          <p:cNvPr id="3" name="Subtitle 2"/>
          <p:cNvSpPr>
            <a:spLocks noGrp="1"/>
          </p:cNvSpPr>
          <p:nvPr>
            <p:ph type="subTitle" idx="1"/>
          </p:nvPr>
        </p:nvSpPr>
        <p:spPr/>
        <p:txBody>
          <a:bodyPr/>
          <a:lstStyle/>
          <a:p>
            <a:r>
              <a:rPr lang="en-US" dirty="0" smtClean="0"/>
              <a:t>Session one: </a:t>
            </a:r>
            <a:r>
              <a:rPr lang="en-US" sz="3600" dirty="0" smtClean="0"/>
              <a:t>Setting Goals</a:t>
            </a:r>
            <a:endParaRPr lang="en-US" sz="3600" dirty="0"/>
          </a:p>
        </p:txBody>
      </p:sp>
    </p:spTree>
    <p:extLst>
      <p:ext uri="{BB962C8B-B14F-4D97-AF65-F5344CB8AC3E}">
        <p14:creationId xmlns:p14="http://schemas.microsoft.com/office/powerpoint/2010/main" val="6110335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buNone/>
            </a:pPr>
            <a:r>
              <a:rPr lang="en-US" sz="4000" dirty="0" smtClean="0"/>
              <a:t>“</a:t>
            </a:r>
            <a:r>
              <a:rPr lang="en-US" sz="4000" dirty="0"/>
              <a:t>You don't have to be great to start, but you have to start to be great” </a:t>
            </a:r>
            <a:br>
              <a:rPr lang="en-US" sz="4000" dirty="0"/>
            </a:br>
            <a:r>
              <a:rPr lang="en-US" sz="4000" dirty="0"/>
              <a:t>― </a:t>
            </a:r>
            <a:r>
              <a:rPr lang="en-US" sz="3600" i="1" dirty="0" err="1"/>
              <a:t>Zig</a:t>
            </a:r>
            <a:r>
              <a:rPr lang="en-US" sz="3600" i="1" dirty="0"/>
              <a:t> </a:t>
            </a:r>
            <a:r>
              <a:rPr lang="en-US" sz="3600" i="1" dirty="0" err="1"/>
              <a:t>Ziglar</a:t>
            </a:r>
            <a:endParaRPr lang="en-US" sz="3600" i="1" dirty="0"/>
          </a:p>
          <a:p>
            <a:pPr marL="0" indent="0">
              <a:buNone/>
            </a:pPr>
            <a:endParaRPr lang="en-US" dirty="0"/>
          </a:p>
        </p:txBody>
      </p:sp>
    </p:spTree>
    <p:extLst>
      <p:ext uri="{BB962C8B-B14F-4D97-AF65-F5344CB8AC3E}">
        <p14:creationId xmlns:p14="http://schemas.microsoft.com/office/powerpoint/2010/main" val="1974054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981200"/>
          </a:xfrm>
        </p:spPr>
        <p:txBody>
          <a:bodyPr/>
          <a:lstStyle/>
          <a:p>
            <a:r>
              <a:rPr lang="en-US" dirty="0"/>
              <a:t>Next Week: </a:t>
            </a:r>
            <a:r>
              <a:rPr lang="en-US" dirty="0" smtClean="0"/>
              <a:t/>
            </a:r>
            <a:br>
              <a:rPr lang="en-US" dirty="0" smtClean="0"/>
            </a:br>
            <a:r>
              <a:rPr lang="en-US" dirty="0" smtClean="0"/>
              <a:t>               </a:t>
            </a:r>
            <a:r>
              <a:rPr lang="en-US" sz="5400" i="1" dirty="0" smtClean="0"/>
              <a:t>Knowing </a:t>
            </a:r>
            <a:r>
              <a:rPr lang="en-US" sz="5400" i="1" dirty="0"/>
              <a:t>Yourself</a:t>
            </a:r>
          </a:p>
        </p:txBody>
      </p:sp>
    </p:spTree>
    <p:extLst>
      <p:ext uri="{BB962C8B-B14F-4D97-AF65-F5344CB8AC3E}">
        <p14:creationId xmlns:p14="http://schemas.microsoft.com/office/powerpoint/2010/main" val="749152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dirty="0" smtClean="0"/>
              <a:t>“We </a:t>
            </a:r>
            <a:r>
              <a:rPr lang="en-US" dirty="0"/>
              <a:t>often overestimate what we can accomplish in a year and underestimate what we can accomplish in a </a:t>
            </a:r>
            <a:r>
              <a:rPr lang="en-US" dirty="0" smtClean="0"/>
              <a:t>decade.”                                                                            ― </a:t>
            </a:r>
            <a:r>
              <a:rPr lang="en-US" i="1" dirty="0" smtClean="0"/>
              <a:t>Anthony Robbins, Bill Gates, among others</a:t>
            </a:r>
            <a:endParaRPr lang="en-US" i="1" dirty="0"/>
          </a:p>
          <a:p>
            <a:endParaRPr lang="en-US" dirty="0" smtClean="0"/>
          </a:p>
          <a:p>
            <a:pPr marL="0" indent="0">
              <a:buNone/>
            </a:pPr>
            <a:endParaRPr lang="en-US" dirty="0"/>
          </a:p>
          <a:p>
            <a:r>
              <a:rPr lang="en-US" dirty="0" smtClean="0"/>
              <a:t>“</a:t>
            </a:r>
            <a:r>
              <a:rPr lang="en-US" dirty="0"/>
              <a:t>You don't have to be great to start, but you have to start to be great” </a:t>
            </a:r>
            <a:br>
              <a:rPr lang="en-US" dirty="0"/>
            </a:br>
            <a:r>
              <a:rPr lang="en-US" dirty="0"/>
              <a:t>― </a:t>
            </a:r>
            <a:r>
              <a:rPr lang="en-US" i="1" dirty="0" err="1"/>
              <a:t>Zig</a:t>
            </a:r>
            <a:r>
              <a:rPr lang="en-US" i="1" dirty="0"/>
              <a:t> </a:t>
            </a:r>
            <a:r>
              <a:rPr lang="en-US" i="1" dirty="0" err="1" smtClean="0"/>
              <a:t>Ziglar</a:t>
            </a:r>
            <a:endParaRPr lang="en-US" i="1" dirty="0"/>
          </a:p>
          <a:p>
            <a:endParaRPr lang="en-US" dirty="0"/>
          </a:p>
        </p:txBody>
      </p:sp>
    </p:spTree>
    <p:extLst>
      <p:ext uri="{BB962C8B-B14F-4D97-AF65-F5344CB8AC3E}">
        <p14:creationId xmlns:p14="http://schemas.microsoft.com/office/powerpoint/2010/main" val="177169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Begin With the End in Mind                                                      </a:t>
            </a:r>
            <a:r>
              <a:rPr lang="en-US" sz="2700" i="1" dirty="0" smtClean="0"/>
              <a:t>Stephen Covey, habit 2</a:t>
            </a:r>
            <a:endParaRPr lang="en-US" sz="2700" i="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Creating  Goals</a:t>
            </a:r>
          </a:p>
          <a:p>
            <a:pPr marL="514350" indent="-514350">
              <a:buFont typeface="+mj-lt"/>
              <a:buAutoNum type="arabicPeriod"/>
            </a:pPr>
            <a:r>
              <a:rPr lang="en-US" dirty="0" smtClean="0"/>
              <a:t>Knowing Yourself</a:t>
            </a:r>
          </a:p>
          <a:p>
            <a:pPr marL="514350" indent="-514350">
              <a:buFont typeface="+mj-lt"/>
              <a:buAutoNum type="arabicPeriod"/>
            </a:pPr>
            <a:r>
              <a:rPr lang="en-US" dirty="0" smtClean="0"/>
              <a:t>Life Balance</a:t>
            </a:r>
          </a:p>
          <a:p>
            <a:pPr marL="514350" indent="-514350">
              <a:buFont typeface="+mj-lt"/>
              <a:buAutoNum type="arabicPeriod"/>
            </a:pPr>
            <a:r>
              <a:rPr lang="en-US" dirty="0" smtClean="0"/>
              <a:t>Moving On From Past Mistakes and Pain</a:t>
            </a:r>
          </a:p>
          <a:p>
            <a:pPr marL="514350" indent="-514350">
              <a:buFont typeface="+mj-lt"/>
              <a:buAutoNum type="arabicPeriod"/>
            </a:pPr>
            <a:r>
              <a:rPr lang="en-US" dirty="0" smtClean="0"/>
              <a:t>Secrets of Inner Happiness</a:t>
            </a:r>
          </a:p>
          <a:p>
            <a:pPr marL="514350" indent="-514350">
              <a:buFont typeface="+mj-lt"/>
              <a:buAutoNum type="arabicPeriod"/>
            </a:pPr>
            <a:r>
              <a:rPr lang="en-US" dirty="0" smtClean="0"/>
              <a:t>Dealing With Difficulties</a:t>
            </a:r>
          </a:p>
          <a:p>
            <a:pPr marL="514350" indent="-514350">
              <a:buFont typeface="+mj-lt"/>
              <a:buAutoNum type="arabicPeriod"/>
            </a:pPr>
            <a:r>
              <a:rPr lang="en-US" dirty="0" smtClean="0"/>
              <a:t>Connecting With Hashem</a:t>
            </a:r>
          </a:p>
          <a:p>
            <a:pPr marL="514350" indent="-514350">
              <a:buFont typeface="+mj-lt"/>
              <a:buAutoNum type="arabicPeriod"/>
            </a:pPr>
            <a:r>
              <a:rPr lang="en-US" dirty="0" smtClean="0"/>
              <a:t>Creating Lasting Change</a:t>
            </a:r>
            <a:endParaRPr lang="en-US" dirty="0"/>
          </a:p>
        </p:txBody>
      </p:sp>
    </p:spTree>
    <p:extLst>
      <p:ext uri="{BB962C8B-B14F-4D97-AF65-F5344CB8AC3E}">
        <p14:creationId xmlns:p14="http://schemas.microsoft.com/office/powerpoint/2010/main" val="305602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Know You</a:t>
            </a:r>
            <a:endParaRPr lang="en-US" dirty="0"/>
          </a:p>
        </p:txBody>
      </p:sp>
      <p:sp>
        <p:nvSpPr>
          <p:cNvPr id="3" name="Content Placeholder 2"/>
          <p:cNvSpPr>
            <a:spLocks noGrp="1"/>
          </p:cNvSpPr>
          <p:nvPr>
            <p:ph idx="1"/>
          </p:nvPr>
        </p:nvSpPr>
        <p:spPr/>
        <p:txBody>
          <a:bodyPr/>
          <a:lstStyle/>
          <a:p>
            <a:r>
              <a:rPr lang="en-US" dirty="0" smtClean="0"/>
              <a:t>Customized teaching</a:t>
            </a:r>
          </a:p>
          <a:p>
            <a:pPr marL="0" indent="0">
              <a:buNone/>
            </a:pPr>
            <a:endParaRPr lang="en-US" dirty="0" smtClean="0"/>
          </a:p>
          <a:p>
            <a:r>
              <a:rPr lang="en-US" dirty="0" smtClean="0"/>
              <a:t>How many of you …</a:t>
            </a:r>
          </a:p>
          <a:p>
            <a:endParaRPr lang="en-US" dirty="0"/>
          </a:p>
          <a:p>
            <a:r>
              <a:rPr lang="en-US" dirty="0" smtClean="0"/>
              <a:t>Please send an email to </a:t>
            </a:r>
            <a:r>
              <a:rPr lang="en-US" dirty="0" smtClean="0">
                <a:hlinkClick r:id="rId2"/>
              </a:rPr>
              <a:t>alizabulow@gmail.com</a:t>
            </a:r>
            <a:endParaRPr lang="en-US" dirty="0" smtClean="0"/>
          </a:p>
          <a:p>
            <a:endParaRPr lang="en-US" dirty="0"/>
          </a:p>
          <a:p>
            <a:r>
              <a:rPr lang="en-US" dirty="0">
                <a:hlinkClick r:id="rId3"/>
              </a:rPr>
              <a:t>http://</a:t>
            </a:r>
            <a:r>
              <a:rPr lang="en-US" dirty="0" smtClean="0">
                <a:hlinkClick r:id="rId3"/>
              </a:rPr>
              <a:t>www.abiteoftorah.com/roadmap-to-the-real-you.html</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712030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Roadmap</a:t>
            </a:r>
            <a:endParaRPr lang="en-US" dirty="0"/>
          </a:p>
        </p:txBody>
      </p:sp>
      <p:sp>
        <p:nvSpPr>
          <p:cNvPr id="3" name="Content Placeholder 2"/>
          <p:cNvSpPr>
            <a:spLocks noGrp="1"/>
          </p:cNvSpPr>
          <p:nvPr>
            <p:ph idx="1"/>
          </p:nvPr>
        </p:nvSpPr>
        <p:spPr/>
        <p:txBody>
          <a:bodyPr/>
          <a:lstStyle/>
          <a:p>
            <a:r>
              <a:rPr lang="en-US" dirty="0" smtClean="0"/>
              <a:t>Destination Definition</a:t>
            </a:r>
          </a:p>
          <a:p>
            <a:r>
              <a:rPr lang="en-US" dirty="0" smtClean="0"/>
              <a:t>Self assessment</a:t>
            </a:r>
          </a:p>
          <a:p>
            <a:r>
              <a:rPr lang="en-US" dirty="0" smtClean="0"/>
              <a:t>Route awareness</a:t>
            </a:r>
          </a:p>
          <a:p>
            <a:r>
              <a:rPr lang="en-US" dirty="0" smtClean="0"/>
              <a:t>Tool box augmentation</a:t>
            </a:r>
          </a:p>
          <a:p>
            <a:r>
              <a:rPr lang="en-US" dirty="0" smtClean="0"/>
              <a:t>Milestone recognition</a:t>
            </a:r>
          </a:p>
          <a:p>
            <a:r>
              <a:rPr lang="en-US" dirty="0"/>
              <a:t>Reality </a:t>
            </a:r>
            <a:r>
              <a:rPr lang="en-US" dirty="0" smtClean="0"/>
              <a:t>check</a:t>
            </a:r>
          </a:p>
          <a:p>
            <a:r>
              <a:rPr lang="en-US" dirty="0" smtClean="0"/>
              <a:t>Fine tuning</a:t>
            </a:r>
          </a:p>
          <a:p>
            <a:r>
              <a:rPr lang="en-US" dirty="0" smtClean="0"/>
              <a:t>Rerouting</a:t>
            </a:r>
          </a:p>
          <a:p>
            <a:r>
              <a:rPr lang="en-US" dirty="0" smtClean="0"/>
              <a:t>Embark</a:t>
            </a:r>
          </a:p>
          <a:p>
            <a:endParaRPr lang="en-US" dirty="0"/>
          </a:p>
        </p:txBody>
      </p:sp>
    </p:spTree>
    <p:extLst>
      <p:ext uri="{BB962C8B-B14F-4D97-AF65-F5344CB8AC3E}">
        <p14:creationId xmlns:p14="http://schemas.microsoft.com/office/powerpoint/2010/main" val="286032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Means</a:t>
            </a:r>
            <a:endParaRPr lang="en-US" dirty="0"/>
          </a:p>
        </p:txBody>
      </p:sp>
      <p:sp>
        <p:nvSpPr>
          <p:cNvPr id="3" name="Content Placeholder 2"/>
          <p:cNvSpPr>
            <a:spLocks noGrp="1"/>
          </p:cNvSpPr>
          <p:nvPr>
            <p:ph idx="1"/>
          </p:nvPr>
        </p:nvSpPr>
        <p:spPr/>
        <p:txBody>
          <a:bodyPr>
            <a:normAutofit lnSpcReduction="10000"/>
          </a:bodyPr>
          <a:lstStyle/>
          <a:p>
            <a:r>
              <a:rPr lang="en-US" dirty="0" smtClean="0"/>
              <a:t>Disambiguation</a:t>
            </a:r>
          </a:p>
          <a:p>
            <a:pPr marL="0" indent="0">
              <a:buNone/>
            </a:pPr>
            <a:endParaRPr lang="en-US" dirty="0" smtClean="0"/>
          </a:p>
          <a:p>
            <a:r>
              <a:rPr lang="en-US" dirty="0" smtClean="0"/>
              <a:t>School Uniforms: goal or means?</a:t>
            </a:r>
          </a:p>
          <a:p>
            <a:pPr marL="880110" lvl="1" indent="-514350">
              <a:buFont typeface="+mj-lt"/>
              <a:buAutoNum type="arabicPeriod"/>
            </a:pPr>
            <a:r>
              <a:rPr lang="en-US" dirty="0" smtClean="0"/>
              <a:t>Decorum</a:t>
            </a:r>
          </a:p>
          <a:p>
            <a:pPr marL="880110" lvl="1" indent="-514350">
              <a:buFont typeface="+mj-lt"/>
              <a:buAutoNum type="arabicPeriod"/>
            </a:pPr>
            <a:r>
              <a:rPr lang="en-US" dirty="0" smtClean="0"/>
              <a:t>Better learning environment</a:t>
            </a:r>
          </a:p>
          <a:p>
            <a:endParaRPr lang="en-US" dirty="0" smtClean="0"/>
          </a:p>
          <a:p>
            <a:r>
              <a:rPr lang="en-US" dirty="0" smtClean="0"/>
              <a:t>Parenting</a:t>
            </a:r>
          </a:p>
          <a:p>
            <a:pPr marL="880110" lvl="1" indent="-514350">
              <a:buFont typeface="+mj-lt"/>
              <a:buAutoNum type="arabicPeriod"/>
            </a:pPr>
            <a:r>
              <a:rPr lang="en-US" dirty="0" smtClean="0"/>
              <a:t>Independent</a:t>
            </a:r>
          </a:p>
          <a:p>
            <a:pPr marL="880110" lvl="1" indent="-514350">
              <a:buFont typeface="+mj-lt"/>
              <a:buAutoNum type="arabicPeriod"/>
            </a:pPr>
            <a:r>
              <a:rPr lang="en-US" dirty="0" smtClean="0"/>
              <a:t>Healthy</a:t>
            </a:r>
          </a:p>
          <a:p>
            <a:pPr marL="880110" lvl="1" indent="-514350">
              <a:buFont typeface="+mj-lt"/>
              <a:buAutoNum type="arabicPeriod"/>
            </a:pPr>
            <a:r>
              <a:rPr lang="en-US" dirty="0" smtClean="0"/>
              <a:t>Happy </a:t>
            </a:r>
          </a:p>
          <a:p>
            <a:pPr marL="0" indent="0">
              <a:buNone/>
            </a:pPr>
            <a:endParaRPr lang="en-US" dirty="0"/>
          </a:p>
        </p:txBody>
      </p:sp>
    </p:spTree>
    <p:extLst>
      <p:ext uri="{BB962C8B-B14F-4D97-AF65-F5344CB8AC3E}">
        <p14:creationId xmlns:p14="http://schemas.microsoft.com/office/powerpoint/2010/main" val="75364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and Micro</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Destination/Milestones</a:t>
            </a:r>
          </a:p>
          <a:p>
            <a:r>
              <a:rPr lang="en-US" dirty="0" err="1" smtClean="0"/>
              <a:t>Shema</a:t>
            </a:r>
            <a:endParaRPr lang="en-US" dirty="0" smtClean="0"/>
          </a:p>
          <a:p>
            <a:pPr marL="0" indent="0">
              <a:buNone/>
            </a:pPr>
            <a:r>
              <a:rPr lang="en-US" dirty="0"/>
              <a:t>Hear, O Israel, the L-</a:t>
            </a:r>
            <a:r>
              <a:rPr lang="en-US" dirty="0" err="1"/>
              <a:t>rd</a:t>
            </a:r>
            <a:r>
              <a:rPr lang="en-US" dirty="0"/>
              <a:t> is our G-d, the L-</a:t>
            </a:r>
            <a:r>
              <a:rPr lang="en-US" dirty="0" err="1"/>
              <a:t>rd</a:t>
            </a:r>
            <a:r>
              <a:rPr lang="en-US" dirty="0"/>
              <a:t> is One.</a:t>
            </a:r>
          </a:p>
          <a:p>
            <a:pPr marL="0" indent="0">
              <a:buNone/>
            </a:pPr>
            <a:r>
              <a:rPr lang="en-US" i="1" dirty="0" smtClean="0"/>
              <a:t>Blessed </a:t>
            </a:r>
            <a:r>
              <a:rPr lang="en-US" i="1" dirty="0"/>
              <a:t>be the name of the glory of His kingdom forever and ever.</a:t>
            </a:r>
          </a:p>
          <a:p>
            <a:pPr marL="0" indent="0">
              <a:buNone/>
            </a:pPr>
            <a:r>
              <a:rPr lang="en-US" dirty="0"/>
              <a:t>You shall love the L-</a:t>
            </a:r>
            <a:r>
              <a:rPr lang="en-US" dirty="0" err="1"/>
              <a:t>rd</a:t>
            </a:r>
            <a:r>
              <a:rPr lang="en-US" dirty="0"/>
              <a:t> your G-d with all your heart, with all your soul, and with all your might. And these words which I command you today shall be upon your heart. You shall teach them thoroughly to your children, and you shall speak of them when you sit in your house and when you walk on the road, when you lie down and when you rise. You shall bind them as a sign upon your hand, and they shall be for a reminder between your eyes. And you shall write them upon the doorposts of your house and upon your gates.</a:t>
            </a:r>
          </a:p>
          <a:p>
            <a:pPr marL="0" indent="0">
              <a:buNone/>
            </a:pPr>
            <a:r>
              <a:rPr lang="en-US" dirty="0"/>
              <a:t>And it will </a:t>
            </a:r>
            <a:r>
              <a:rPr lang="en-US" dirty="0" smtClean="0"/>
              <a:t>be… </a:t>
            </a:r>
            <a:r>
              <a:rPr lang="en-US" i="1" dirty="0" smtClean="0"/>
              <a:t>ramifications, reward and punishment</a:t>
            </a:r>
          </a:p>
          <a:p>
            <a:pPr marL="0" indent="0">
              <a:buNone/>
            </a:pPr>
            <a:r>
              <a:rPr lang="en-US" i="1" dirty="0" smtClean="0"/>
              <a:t>Pitfall and a plan:</a:t>
            </a:r>
          </a:p>
          <a:p>
            <a:pPr marL="0" indent="0">
              <a:buNone/>
            </a:pPr>
            <a:r>
              <a:rPr lang="en-US" dirty="0" smtClean="0"/>
              <a:t>The </a:t>
            </a:r>
            <a:r>
              <a:rPr lang="en-US" dirty="0"/>
              <a:t>L-</a:t>
            </a:r>
            <a:r>
              <a:rPr lang="en-US" dirty="0" err="1"/>
              <a:t>rd</a:t>
            </a:r>
            <a:r>
              <a:rPr lang="en-US" dirty="0"/>
              <a:t> spoke to Moses, saying: Speak to the children of Israel and tell them to make for themselves fringes on the corners of their garments throughout their generations, and to attach a thread of blue on the fringe of each corner. They shall be to you as </a:t>
            </a:r>
            <a:r>
              <a:rPr lang="en-US" dirty="0" err="1"/>
              <a:t>tzizit</a:t>
            </a:r>
            <a:r>
              <a:rPr lang="en-US" dirty="0"/>
              <a:t>, and you shall look upon them and remember all the commandments of the L-</a:t>
            </a:r>
            <a:r>
              <a:rPr lang="en-US" dirty="0" err="1"/>
              <a:t>rd</a:t>
            </a:r>
            <a:r>
              <a:rPr lang="en-US" dirty="0"/>
              <a:t> and fulfill them, and </a:t>
            </a:r>
            <a:r>
              <a:rPr lang="en-US" u="sng" dirty="0"/>
              <a:t>you will not follow after your heart and after your eyes by which you go astray </a:t>
            </a:r>
            <a:r>
              <a:rPr lang="en-US" dirty="0"/>
              <a:t>- so that you may remember and fulfill all My commandments and be holy to your G-d. I am the L-</a:t>
            </a:r>
            <a:r>
              <a:rPr lang="en-US" dirty="0" err="1"/>
              <a:t>rd</a:t>
            </a:r>
            <a:r>
              <a:rPr lang="en-US" dirty="0"/>
              <a:t> your G-d who brought you out of the land of Egypt to be your G-d; I, the L-</a:t>
            </a:r>
            <a:r>
              <a:rPr lang="en-US" dirty="0" err="1"/>
              <a:t>rd</a:t>
            </a:r>
            <a:r>
              <a:rPr lang="en-US" dirty="0"/>
              <a:t>, am your G-d. True.</a:t>
            </a:r>
          </a:p>
          <a:p>
            <a:endParaRPr lang="en-US" dirty="0"/>
          </a:p>
        </p:txBody>
      </p:sp>
    </p:spTree>
    <p:extLst>
      <p:ext uri="{BB962C8B-B14F-4D97-AF65-F5344CB8AC3E}">
        <p14:creationId xmlns:p14="http://schemas.microsoft.com/office/powerpoint/2010/main" val="292396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Jews</a:t>
            </a:r>
            <a:endParaRPr lang="en-US" dirty="0"/>
          </a:p>
        </p:txBody>
      </p:sp>
      <p:sp>
        <p:nvSpPr>
          <p:cNvPr id="3" name="Content Placeholder 2"/>
          <p:cNvSpPr>
            <a:spLocks noGrp="1"/>
          </p:cNvSpPr>
          <p:nvPr>
            <p:ph idx="1"/>
          </p:nvPr>
        </p:nvSpPr>
        <p:spPr/>
        <p:txBody>
          <a:bodyPr>
            <a:normAutofit/>
          </a:bodyPr>
          <a:lstStyle/>
          <a:p>
            <a:r>
              <a:rPr lang="en-US" dirty="0" smtClean="0"/>
              <a:t>Perfect Yourself</a:t>
            </a:r>
          </a:p>
          <a:p>
            <a:r>
              <a:rPr lang="en-US" dirty="0" smtClean="0"/>
              <a:t>Perfect the World</a:t>
            </a:r>
          </a:p>
          <a:p>
            <a:r>
              <a:rPr lang="en-US" dirty="0" smtClean="0"/>
              <a:t>Self</a:t>
            </a:r>
          </a:p>
          <a:p>
            <a:pPr marL="880110" lvl="1" indent="-514350">
              <a:buFont typeface="+mj-lt"/>
              <a:buAutoNum type="arabicPeriod"/>
            </a:pPr>
            <a:r>
              <a:rPr lang="en-US" sz="1800" dirty="0" err="1" smtClean="0"/>
              <a:t>Middos</a:t>
            </a:r>
            <a:endParaRPr lang="en-US" sz="1800" dirty="0" smtClean="0"/>
          </a:p>
          <a:p>
            <a:pPr marL="880110" lvl="1" indent="-514350">
              <a:buFont typeface="+mj-lt"/>
              <a:buAutoNum type="arabicPeriod"/>
            </a:pPr>
            <a:r>
              <a:rPr lang="en-US" sz="1800" dirty="0" smtClean="0"/>
              <a:t>Mitzvot, spiritual accomplishments</a:t>
            </a:r>
          </a:p>
          <a:p>
            <a:pPr lvl="2"/>
            <a:r>
              <a:rPr lang="en-US" sz="1400" dirty="0" smtClean="0"/>
              <a:t>Learning, engagement with the mindset and will of Hashem, so to speak</a:t>
            </a:r>
          </a:p>
          <a:p>
            <a:pPr lvl="2"/>
            <a:r>
              <a:rPr lang="en-US" sz="1400" dirty="0" smtClean="0"/>
              <a:t>Behavior, engagement with the world</a:t>
            </a:r>
          </a:p>
          <a:p>
            <a:pPr lvl="2"/>
            <a:r>
              <a:rPr lang="en-US" sz="1400" dirty="0" err="1" smtClean="0"/>
              <a:t>Tefillah</a:t>
            </a:r>
            <a:r>
              <a:rPr lang="en-US" sz="1400" dirty="0" smtClean="0"/>
              <a:t>/Prayer</a:t>
            </a:r>
          </a:p>
          <a:p>
            <a:r>
              <a:rPr lang="en-US" dirty="0" smtClean="0"/>
              <a:t>World</a:t>
            </a:r>
          </a:p>
          <a:p>
            <a:pPr marL="708660" lvl="1" indent="-342900">
              <a:buFont typeface="+mj-lt"/>
              <a:buAutoNum type="arabicPeriod"/>
            </a:pPr>
            <a:r>
              <a:rPr lang="en-US" sz="1600" dirty="0" smtClean="0"/>
              <a:t>Set a shining example, individually and collectively</a:t>
            </a:r>
          </a:p>
          <a:p>
            <a:pPr marL="982980" lvl="2" indent="-342900"/>
            <a:r>
              <a:rPr lang="en-US" sz="1400" dirty="0" smtClean="0"/>
              <a:t>Become a positive and refined person</a:t>
            </a:r>
          </a:p>
          <a:p>
            <a:pPr marL="982980" lvl="2" indent="-342900"/>
            <a:r>
              <a:rPr lang="en-US" sz="1400" dirty="0" smtClean="0"/>
              <a:t>Create a Perfected Society</a:t>
            </a:r>
          </a:p>
          <a:p>
            <a:pPr marL="982980" lvl="2" indent="-342900"/>
            <a:endParaRPr lang="en-US" sz="1300" dirty="0" smtClean="0"/>
          </a:p>
          <a:p>
            <a:endParaRPr lang="en-US" dirty="0"/>
          </a:p>
        </p:txBody>
      </p:sp>
    </p:spTree>
    <p:extLst>
      <p:ext uri="{BB962C8B-B14F-4D97-AF65-F5344CB8AC3E}">
        <p14:creationId xmlns:p14="http://schemas.microsoft.com/office/powerpoint/2010/main" val="1326517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Goals</a:t>
            </a:r>
            <a:endParaRPr lang="en-US" dirty="0"/>
          </a:p>
        </p:txBody>
      </p:sp>
      <p:sp>
        <p:nvSpPr>
          <p:cNvPr id="3" name="Content Placeholder 2"/>
          <p:cNvSpPr>
            <a:spLocks noGrp="1"/>
          </p:cNvSpPr>
          <p:nvPr>
            <p:ph idx="1"/>
          </p:nvPr>
        </p:nvSpPr>
        <p:spPr/>
        <p:txBody>
          <a:bodyPr/>
          <a:lstStyle/>
          <a:p>
            <a:r>
              <a:rPr lang="en-US" dirty="0" smtClean="0"/>
              <a:t>What is important to you?</a:t>
            </a:r>
          </a:p>
          <a:p>
            <a:endParaRPr lang="en-US" dirty="0" smtClean="0"/>
          </a:p>
          <a:p>
            <a:r>
              <a:rPr lang="en-US" dirty="0" smtClean="0"/>
              <a:t>What do you want to accomplish?</a:t>
            </a:r>
          </a:p>
          <a:p>
            <a:endParaRPr lang="en-US" dirty="0" smtClean="0"/>
          </a:p>
          <a:p>
            <a:r>
              <a:rPr lang="en-US" dirty="0" smtClean="0"/>
              <a:t>Obstacles just get in the way</a:t>
            </a:r>
          </a:p>
          <a:p>
            <a:endParaRPr lang="en-US" dirty="0"/>
          </a:p>
          <a:p>
            <a:r>
              <a:rPr lang="en-US" dirty="0"/>
              <a:t>Nothing can stand in the way of </a:t>
            </a:r>
            <a:r>
              <a:rPr lang="en-US" dirty="0" err="1"/>
              <a:t>ratzon</a:t>
            </a:r>
            <a:r>
              <a:rPr lang="en-US" dirty="0"/>
              <a:t>/will.</a:t>
            </a:r>
          </a:p>
          <a:p>
            <a:endParaRPr lang="en-US" dirty="0"/>
          </a:p>
          <a:p>
            <a:r>
              <a:rPr lang="en-US" dirty="0" smtClean="0"/>
              <a:t>Who do you want to be?</a:t>
            </a:r>
          </a:p>
          <a:p>
            <a:endParaRPr lang="en-US" dirty="0"/>
          </a:p>
          <a:p>
            <a:endParaRPr lang="en-US" dirty="0" smtClean="0"/>
          </a:p>
          <a:p>
            <a:endParaRPr lang="en-US" dirty="0"/>
          </a:p>
        </p:txBody>
      </p:sp>
    </p:spTree>
    <p:extLst>
      <p:ext uri="{BB962C8B-B14F-4D97-AF65-F5344CB8AC3E}">
        <p14:creationId xmlns:p14="http://schemas.microsoft.com/office/powerpoint/2010/main" val="42127637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247</TotalTime>
  <Words>571</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Roadmap to the Ideal You</vt:lpstr>
      <vt:lpstr>Welcome</vt:lpstr>
      <vt:lpstr>Begin With the End in Mind                                                      Stephen Covey, habit 2</vt:lpstr>
      <vt:lpstr>Getting to Know You</vt:lpstr>
      <vt:lpstr>Creating a Roadmap</vt:lpstr>
      <vt:lpstr>Goals and Means</vt:lpstr>
      <vt:lpstr>Macro and Micro</vt:lpstr>
      <vt:lpstr>Goals of the Jews</vt:lpstr>
      <vt:lpstr>Personal Goals</vt:lpstr>
      <vt:lpstr>PowerPoint Presentation</vt:lpstr>
      <vt:lpstr>Next Week:                 Knowing Yourself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Roadmap to the Ideal You</dc:title>
  <dc:creator>Aliza</dc:creator>
  <cp:lastModifiedBy>Aliza</cp:lastModifiedBy>
  <cp:revision>10</cp:revision>
  <dcterms:created xsi:type="dcterms:W3CDTF">2013-10-09T13:30:14Z</dcterms:created>
  <dcterms:modified xsi:type="dcterms:W3CDTF">2013-10-09T17:38:08Z</dcterms:modified>
</cp:coreProperties>
</file>